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74" r:id="rId4"/>
    <p:sldId id="288" r:id="rId5"/>
    <p:sldId id="271" r:id="rId6"/>
    <p:sldId id="273" r:id="rId7"/>
    <p:sldId id="276" r:id="rId8"/>
    <p:sldId id="284" r:id="rId9"/>
    <p:sldId id="280" r:id="rId10"/>
    <p:sldId id="279" r:id="rId11"/>
    <p:sldId id="281" r:id="rId12"/>
    <p:sldId id="286" r:id="rId13"/>
    <p:sldId id="283" r:id="rId14"/>
    <p:sldId id="291" r:id="rId15"/>
    <p:sldId id="290" r:id="rId16"/>
    <p:sldId id="292" r:id="rId17"/>
    <p:sldId id="287" r:id="rId18"/>
    <p:sldId id="282" r:id="rId19"/>
    <p:sldId id="289" r:id="rId20"/>
    <p:sldId id="272" r:id="rId21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6" autoAdjust="0"/>
    <p:restoredTop sz="94656" autoAdjust="0"/>
  </p:normalViewPr>
  <p:slideViewPr>
    <p:cSldViewPr>
      <p:cViewPr varScale="1">
        <p:scale>
          <a:sx n="79" d="100"/>
          <a:sy n="79" d="100"/>
        </p:scale>
        <p:origin x="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15" y="-8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E46C72E-CC2E-4B15-ADE1-1852EBD7FA8B}" type="datetimeFigureOut">
              <a:rPr lang="cs-CZ" smtClean="0"/>
              <a:pPr/>
              <a:t>19.11.2024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367E00F-D74F-4E11-97D5-F9908F741E1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8E82103-0A96-4714-8281-811AA349DE78}" type="datetimeFigureOut">
              <a:rPr lang="cs-CZ" smtClean="0"/>
              <a:pPr/>
              <a:t>19.11.2024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9B76C22-0826-44C6-BEB4-C1AC52BE9D4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34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5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049778"/>
            <a:ext cx="4040188" cy="4076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05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049778"/>
            <a:ext cx="4041775" cy="4076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effectLst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ovací čára 7"/>
          <p:cNvCxnSpPr/>
          <p:nvPr userDrawn="1"/>
        </p:nvCxnSpPr>
        <p:spPr>
          <a:xfrm>
            <a:off x="464866" y="6142200"/>
            <a:ext cx="821537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 userDrawn="1"/>
        </p:nvSpPr>
        <p:spPr>
          <a:xfrm>
            <a:off x="395536" y="6350584"/>
            <a:ext cx="1345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effectLst/>
              </a:rPr>
              <a:t>Spolek</a:t>
            </a:r>
            <a:r>
              <a:rPr lang="cs-CZ" sz="1600" b="1" baseline="0" dirty="0">
                <a:effectLst/>
              </a:rPr>
              <a:t> přátel </a:t>
            </a:r>
            <a:endParaRPr lang="cs-CZ" sz="1600" b="1" dirty="0">
              <a:effectLst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A6951E-BBB7-42CB-49F8-7CA9D75223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41120"/>
            <a:ext cx="743308" cy="557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B0F221-5412-68B5-53DD-D5FDC306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344816" cy="36748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15FF1BB-C2BE-AC6B-0496-CA149AA4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Studentská divadelní představení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D62230-952C-BBB1-8529-A1CDA326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2E681F-0D88-38F3-5A62-7652309E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39" y="1468085"/>
            <a:ext cx="6828921" cy="3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2D983CB-8537-D6D2-B804-77C3BD3D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akce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84A866-AB52-44BE-4D46-7A47E2092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8A0694-0B68-9AB1-8EB4-6DCF33C8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85912"/>
            <a:ext cx="65532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B3C46-629B-B554-1BF7-14B49918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Akademické a vědecké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C15B-38B0-F67A-E1C2-12F19353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Spolek přátel GFP zastřešuje Badatelskou cenu, kde studenti našeho gymnázia mají možnost prezentovat výsledky studentských prací zpracované v různých oborech lidské činnosti.</a:t>
            </a:r>
          </a:p>
          <a:p>
            <a:r>
              <a:rPr lang="cs-CZ" dirty="0"/>
              <a:t>Současně podporujeme studenty, kteří se umístili </a:t>
            </a:r>
            <a:br>
              <a:rPr lang="cs-CZ" dirty="0"/>
            </a:br>
            <a:r>
              <a:rPr lang="cs-CZ" dirty="0"/>
              <a:t>na vědomostních olympiádách a reprezentovali </a:t>
            </a:r>
            <a:br>
              <a:rPr lang="cs-CZ" dirty="0"/>
            </a:br>
            <a:r>
              <a:rPr lang="cs-CZ" dirty="0"/>
              <a:t>tak naše gymnázium.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43D6E-E637-B0F7-C63D-F0521CE3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15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F067093-4B3C-3DC6-5880-02846442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Obhajoba studentských prací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D98D3B-21A1-D094-B6B2-36D054FCE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0DCC53-8971-F5F2-2F8A-0255B109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8" y="1076412"/>
            <a:ext cx="6822504" cy="47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7E1A2-445D-46EA-DE5A-DB30B34D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studentských prací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04451-39FE-374F-3D5E-FB755674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Tajný život drobného ptactva</a:t>
            </a:r>
          </a:p>
          <a:p>
            <a:r>
              <a:rPr lang="cs-CZ" dirty="0"/>
              <a:t>PRIME – skrývá tento nápojový energetický drink něco o čem nevíme?</a:t>
            </a:r>
          </a:p>
          <a:p>
            <a:r>
              <a:rPr lang="cs-CZ" dirty="0"/>
              <a:t>Metody monitoringu dodržování předepsaného užívání druhu pneumatik motorových vozidel</a:t>
            </a:r>
          </a:p>
          <a:p>
            <a:r>
              <a:rPr lang="cs-CZ" dirty="0"/>
              <a:t>Vliv vibrací plátku na tvorbu tónu při hře na klarinet</a:t>
            </a:r>
          </a:p>
          <a:p>
            <a:r>
              <a:rPr lang="cs-CZ" dirty="0"/>
              <a:t>Vliv ideomotorického tréninku na sportovní výkony člověka</a:t>
            </a:r>
          </a:p>
          <a:p>
            <a:r>
              <a:rPr lang="pl-PL" dirty="0"/>
              <a:t>Vliv pandemie koronaviru na psychické zdraví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70DB93-D6E0-0B17-2C64-106458D7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58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F067093-4B3C-3DC6-5880-02846442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Obhajoba ročníkových prací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D98D3B-21A1-D094-B6B2-36D054FCE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Picture 6" descr="A person playing guitar in front of a projection screen&#10;&#10;Description automatically generated">
            <a:extLst>
              <a:ext uri="{FF2B5EF4-FFF2-40B4-BE49-F238E27FC236}">
                <a16:creationId xmlns:a16="http://schemas.microsoft.com/office/drawing/2014/main" id="{8034C24B-1E26-43B9-DCDE-75F7AC5EA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31323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A2C363-C237-A6C3-533D-707355CC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12776"/>
            <a:ext cx="4176467" cy="31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9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7E1A2-445D-46EA-DE5A-DB30B34D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studentských ročníkových prací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04451-39FE-374F-3D5E-FB755674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Pozitivní a negativní vlivy kofeinu na lidské zdraví</a:t>
            </a:r>
          </a:p>
          <a:p>
            <a:r>
              <a:rPr lang="cs-CZ" dirty="0"/>
              <a:t>Cirkadiánní rytmus lidského těla</a:t>
            </a:r>
          </a:p>
          <a:p>
            <a:r>
              <a:rPr lang="cs-CZ" dirty="0"/>
              <a:t>Proměnlivost výskytu ptactva ve vybrané lokalitě</a:t>
            </a:r>
          </a:p>
          <a:p>
            <a:r>
              <a:rPr lang="cs-CZ" dirty="0"/>
              <a:t>Možnost seberozvoje lidí s dětskou mozkovou obrnou v pobytových zařízeních</a:t>
            </a:r>
          </a:p>
          <a:p>
            <a:r>
              <a:rPr lang="cs-CZ" dirty="0"/>
              <a:t>Vliv životního stylu na výskyt a prevenci chorob srdce</a:t>
            </a:r>
          </a:p>
          <a:p>
            <a:r>
              <a:rPr lang="cs-CZ" dirty="0"/>
              <a:t>Elektrická kytara – teorie, komponenty, výroba</a:t>
            </a:r>
          </a:p>
          <a:p>
            <a:r>
              <a:rPr lang="cs-CZ" dirty="0"/>
              <a:t>Cvičení jako prevence fyzických a mentálních problémů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70DB93-D6E0-0B17-2C64-106458D7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09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B3C46-629B-B554-1BF7-14B49918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a společenské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C15B-38B0-F67A-E1C2-12F19353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Pomáháme organizovat kulturní a společenské akce, které posilují jméno neratovického gymnázia a budují vzájemné společenské vazby s lidmi. </a:t>
            </a:r>
          </a:p>
          <a:p>
            <a:r>
              <a:rPr lang="cs-CZ" dirty="0"/>
              <a:t>Příkladem může být podpora Maturitního plesu studentů nebo tradiční květnová akce našich studentů na břehu Labe Majáles.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43D6E-E637-B0F7-C63D-F0521CE3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00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F43395D-800E-28A9-1E54-2F7278ED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Majáles 2024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E9AE82-ED20-1B78-F7A4-7A920034F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C17A98-C60B-9F61-415A-E2630E81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12" y="1438751"/>
            <a:ext cx="8214387" cy="41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D5F62-A2DA-93E3-FD90-67DD94EF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Výbor Spolku přátel GFP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0588673-C29E-7D99-D2DD-FE947B49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760" y="1052736"/>
            <a:ext cx="5760640" cy="1406617"/>
          </a:xfrm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cs-CZ" b="0" dirty="0"/>
              <a:t>Kovařík Pavel – předseda</a:t>
            </a:r>
          </a:p>
          <a:p>
            <a:r>
              <a:rPr lang="cs-CZ" b="0" dirty="0"/>
              <a:t>Garay Peter – místopředseda</a:t>
            </a:r>
          </a:p>
          <a:p>
            <a:r>
              <a:rPr lang="cs-CZ" b="0" dirty="0"/>
              <a:t>Ondráčková Klára – místopředseda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B43DA-0966-3C17-91ED-1DE5C8DE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2636912"/>
            <a:ext cx="3456384" cy="2996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Baja Kateřina</a:t>
            </a:r>
          </a:p>
          <a:p>
            <a:pPr marL="0" indent="0">
              <a:buNone/>
            </a:pPr>
            <a:r>
              <a:rPr lang="cs-CZ" sz="2400" dirty="0"/>
              <a:t>Bartoníčková Sylvie</a:t>
            </a:r>
          </a:p>
          <a:p>
            <a:pPr marL="0" indent="0">
              <a:buNone/>
            </a:pPr>
            <a:r>
              <a:rPr lang="cs-CZ" sz="2400" dirty="0"/>
              <a:t>Douša Petr</a:t>
            </a:r>
          </a:p>
          <a:p>
            <a:pPr marL="0" indent="0">
              <a:buNone/>
            </a:pPr>
            <a:r>
              <a:rPr lang="cs-CZ" sz="2400" dirty="0"/>
              <a:t>Hnátek Tadeáš</a:t>
            </a:r>
          </a:p>
          <a:p>
            <a:pPr marL="0" indent="0">
              <a:buNone/>
            </a:pPr>
            <a:r>
              <a:rPr lang="cs-CZ" sz="2400" dirty="0"/>
              <a:t>Hrubý Tomáš</a:t>
            </a:r>
          </a:p>
          <a:p>
            <a:pPr marL="0" indent="0">
              <a:buNone/>
            </a:pPr>
            <a:r>
              <a:rPr lang="cs-CZ" sz="2400" dirty="0"/>
              <a:t>Kadlec Miroslav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473A299-0E5C-DE80-D14B-335FC9158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4048" y="2636913"/>
            <a:ext cx="374441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Pavelková Vlaďka</a:t>
            </a:r>
          </a:p>
          <a:p>
            <a:pPr marL="0" indent="0">
              <a:buNone/>
            </a:pPr>
            <a:r>
              <a:rPr lang="cs-CZ" sz="2400" dirty="0"/>
              <a:t>Šourková Kateřina</a:t>
            </a:r>
          </a:p>
          <a:p>
            <a:pPr marL="0" indent="0">
              <a:buNone/>
            </a:pPr>
            <a:r>
              <a:rPr lang="cs-CZ" sz="2400" dirty="0"/>
              <a:t>Šprincl David</a:t>
            </a:r>
          </a:p>
          <a:p>
            <a:pPr marL="0" indent="0">
              <a:buNone/>
            </a:pPr>
            <a:r>
              <a:rPr lang="cs-CZ" sz="2400" dirty="0"/>
              <a:t>Turnovská Petra</a:t>
            </a:r>
          </a:p>
          <a:p>
            <a:pPr marL="0" indent="0">
              <a:buNone/>
            </a:pPr>
            <a:r>
              <a:rPr lang="cs-CZ" sz="2400" dirty="0"/>
              <a:t>Vymetálková Veronika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B5B94A-DBD5-6462-0409-017C02276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35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A7E00-3F62-FDC8-D869-E8691440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 přátel GFP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CF91A-F3EC-DD09-018E-E3F48E81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Cílem Spolku je propojovat všechny přátele gymnázia, kteří chtějí podporovat kvalitní vzdělávání a rozvoj naší mladé generace. </a:t>
            </a:r>
          </a:p>
          <a:p>
            <a:pPr marL="0" indent="0">
              <a:buNone/>
            </a:pPr>
            <a:r>
              <a:rPr lang="cs-CZ" dirty="0"/>
              <a:t>Spolek se zaměřuje na finanční a nefinanční podporu činností našich studentů a podporu školních aktivit neratovického gymnázia.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Finanční podpora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Rozvoj talentů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Kulturní a společenské akce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Akademické a vědecké výsledky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Expertíza pro vedení školy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B0264E-7CCC-865B-0DDA-80DC55F0E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82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754CE5E-9DB8-B5DB-534F-D17A97480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56172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www.gfp.cz/spolek-pratel-gfp/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sz="3200" dirty="0">
                <a:solidFill>
                  <a:schemeClr val="tx1"/>
                </a:solidFill>
              </a:rPr>
              <a:t>Spolek.Pratel.GFP@gmail.com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CBA40D-6C31-861B-70A2-A6E66DBDE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B31D4C-C0D8-6209-6086-1930F70C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8954"/>
            <a:ext cx="8236744" cy="35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7A49-C49C-0E5C-49E4-3ABEFDAC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70A6A-F6C3-0C05-F5F7-E3A79C6D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Spolek je dobrovolnou příspěvkovou organizací, jejíž příjmy pocházejí z příspěvků rodičů, studentů a přátel školy, sponzorských darů a dotací.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Ze získaných finančních prostředků jsou podporovány aktivity studentů gymnázia, které nelze financovat </a:t>
            </a:r>
            <a:br>
              <a:rPr lang="cs-CZ" dirty="0"/>
            </a:br>
            <a:r>
              <a:rPr lang="cs-CZ" dirty="0"/>
              <a:t>z jiných zdrojů nebo pro které jsou zdroje omezeny.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Výše příspěvků je stanovena na 400,- Kč za žáka </a:t>
            </a:r>
            <a:br>
              <a:rPr lang="pl-PL" dirty="0"/>
            </a:br>
            <a:r>
              <a:rPr lang="pl-PL" dirty="0"/>
              <a:t>na daný školní rok.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C96DB6-EEFE-EC91-F196-1892E3E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82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7A49-C49C-0E5C-49E4-3ABEFDAC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70A6A-F6C3-0C05-F5F7-E3A79C6D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Díky finančnímu přispění od Spolku, probíhají ve škole zájmové kroužky pro studenty nižšího stupně gymnázia, které vedou studenti vyššího stupně. Napomáháme tím smysluplnému využití volného času našich studentů </a:t>
            </a:r>
            <a:br>
              <a:rPr lang="cs-CZ" dirty="0"/>
            </a:br>
            <a:r>
              <a:rPr lang="cs-CZ" dirty="0"/>
              <a:t>a podporujeme soudržnost mezi studenty gymnázia. </a:t>
            </a:r>
            <a:br>
              <a:rPr lang="cs-CZ" dirty="0"/>
            </a:br>
            <a:r>
              <a:rPr lang="cs-CZ" dirty="0"/>
              <a:t>Jsme garanty Badatelské ceny, soutěže studentských prací, podporujeme studenty v rámci programu Erasmus nebo účasti na vědomostních a sportovních akcích. Podporujeme rovněž projekty vedoucí ke zlepšení materiální vybavenosti gymnázia. </a:t>
            </a:r>
            <a:r>
              <a:rPr lang="cs-CZ" dirty="0">
                <a:solidFill>
                  <a:srgbClr val="7030A0"/>
                </a:solidFill>
              </a:rPr>
              <a:t>Spolek přátel GFP navrhl a pomohl s modernizací informačních technologií a se zavedením Microsoft Teams 365 v době před a v průběhu epidemie Covid-19.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C96DB6-EEFE-EC91-F196-1892E3E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73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848DD-3D6C-E518-57D8-F93C963A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– školní rok 2023/2024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D930C-75AC-AAB7-F93F-2F1DEF899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A36737-5E80-7DDF-7A70-B22AD593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00108"/>
            <a:ext cx="4752528" cy="48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D930C-75AC-AAB7-F93F-2F1DEF899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A1AA5D-BD7F-005A-5C71-DC9D97AE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344816" cy="53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7A49-C49C-0E5C-49E4-3ABEFDAC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Zájmové kroužky pro studenty gymnázia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70A6A-F6C3-0C05-F5F7-E3A79C6D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247273"/>
            <a:ext cx="8229600" cy="4911741"/>
          </a:xfrm>
        </p:spPr>
        <p:txBody>
          <a:bodyPr>
            <a:normAutofit/>
          </a:bodyPr>
          <a:lstStyle/>
          <a:p>
            <a:r>
              <a:rPr lang="cs-CZ" dirty="0"/>
              <a:t>Florbal</a:t>
            </a:r>
          </a:p>
          <a:p>
            <a:r>
              <a:rPr lang="cs-CZ" dirty="0"/>
              <a:t>Spikeball</a:t>
            </a:r>
          </a:p>
          <a:p>
            <a:r>
              <a:rPr lang="cs-CZ" dirty="0"/>
              <a:t>Sportovní všestrannost</a:t>
            </a:r>
          </a:p>
          <a:p>
            <a:r>
              <a:rPr lang="cs-CZ" dirty="0"/>
              <a:t>Stolní tenis</a:t>
            </a:r>
          </a:p>
          <a:p>
            <a:r>
              <a:rPr lang="cs-CZ" dirty="0"/>
              <a:t>Španělština</a:t>
            </a:r>
          </a:p>
          <a:p>
            <a:r>
              <a:rPr lang="cs-CZ" dirty="0"/>
              <a:t>Klub deskových her</a:t>
            </a:r>
          </a:p>
          <a:p>
            <a:r>
              <a:rPr lang="cs-CZ" dirty="0"/>
              <a:t>Dungeon &amp; Dragons</a:t>
            </a:r>
          </a:p>
          <a:p>
            <a:r>
              <a:rPr lang="cs-CZ" dirty="0"/>
              <a:t>Hra na bicí </a:t>
            </a:r>
          </a:p>
          <a:p>
            <a:r>
              <a:rPr lang="cs-CZ" dirty="0"/>
              <a:t>Hravé programování pro každého - robotika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C96DB6-EEFE-EC91-F196-1892E3E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3794BD1C-21BE-9752-6234-D60ECC1D1F78}"/>
              </a:ext>
            </a:extLst>
          </p:cNvPr>
          <p:cNvSpPr/>
          <p:nvPr/>
        </p:nvSpPr>
        <p:spPr>
          <a:xfrm>
            <a:off x="4644008" y="1486494"/>
            <a:ext cx="3816424" cy="1942506"/>
          </a:xfrm>
          <a:prstGeom prst="wedgeEllipseCallout">
            <a:avLst>
              <a:gd name="adj1" fmla="val -31957"/>
              <a:gd name="adj2" fmla="val 7651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ln>
                  <a:solidFill>
                    <a:srgbClr val="7030A0"/>
                  </a:solidFill>
                </a:ln>
              </a:rPr>
              <a:t>Mně se strašně líbí, jak je to na neratovickém gymnáziu pestrý 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80C1CD-8343-EEE5-4B97-6323C2FC0003}"/>
              </a:ext>
            </a:extLst>
          </p:cNvPr>
          <p:cNvSpPr txBox="1"/>
          <p:nvPr/>
        </p:nvSpPr>
        <p:spPr>
          <a:xfrm>
            <a:off x="4859895" y="3995772"/>
            <a:ext cx="313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David Š., člen Spolku přátel GFP</a:t>
            </a:r>
          </a:p>
        </p:txBody>
      </p:sp>
    </p:spTree>
    <p:extLst>
      <p:ext uri="{BB962C8B-B14F-4D97-AF65-F5344CB8AC3E}">
        <p14:creationId xmlns:p14="http://schemas.microsoft.com/office/powerpoint/2010/main" val="276635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B3C46-629B-B554-1BF7-14B49918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talentů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C15B-38B0-F67A-E1C2-12F19353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Podporujeme rozvoj talentů našich studentů prostřednictvím různých studentských aktivit.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dirty="0"/>
              <a:t>Například:</a:t>
            </a:r>
          </a:p>
          <a:p>
            <a:r>
              <a:rPr lang="cs-CZ" dirty="0"/>
              <a:t>každoroční soutěž studentské Veršobraní</a:t>
            </a:r>
          </a:p>
          <a:p>
            <a:r>
              <a:rPr lang="cs-CZ" dirty="0"/>
              <a:t>studentská divadelní představení</a:t>
            </a:r>
          </a:p>
          <a:p>
            <a:r>
              <a:rPr lang="cs-CZ" dirty="0"/>
              <a:t>činnost studentských kapel</a:t>
            </a:r>
          </a:p>
          <a:p>
            <a:r>
              <a:rPr lang="cs-CZ" dirty="0"/>
              <a:t>sportovní turnaje pořádané v prostorách gymnázia</a:t>
            </a:r>
            <a:br>
              <a:rPr lang="cs-CZ" dirty="0"/>
            </a:br>
            <a:r>
              <a:rPr lang="cs-CZ" dirty="0"/>
              <a:t>(florbal, volejbal, šachy, atletika)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43D6E-E637-B0F7-C63D-F0521CE3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58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E39DF44-79D6-CA55-335A-E63DD5B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Studentské Veršobraní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E72927A-7B35-96D8-BFF7-3DD34AA23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0317FF-817C-3707-7DC7-66043C84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3" y="1124744"/>
            <a:ext cx="7952593" cy="42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9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598</Words>
  <Application>Microsoft Office PowerPoint</Application>
  <PresentationFormat>Předvádění na obrazovce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Prezentace aplikace PowerPoint</vt:lpstr>
      <vt:lpstr>Spolek přátel GFP</vt:lpstr>
      <vt:lpstr>Finanční podpora</vt:lpstr>
      <vt:lpstr>Finanční podpora</vt:lpstr>
      <vt:lpstr>Výdaje – školní rok 2023/2024</vt:lpstr>
      <vt:lpstr>Prezentace aplikace PowerPoint</vt:lpstr>
      <vt:lpstr>Zájmové kroužky pro studenty gymnázia </vt:lpstr>
      <vt:lpstr>Rozvoj talentů</vt:lpstr>
      <vt:lpstr>Studentské Veršobraní</vt:lpstr>
      <vt:lpstr>Studentská divadelní představení</vt:lpstr>
      <vt:lpstr>Sportovní akce</vt:lpstr>
      <vt:lpstr>Akademické a vědecké výsledky</vt:lpstr>
      <vt:lpstr>Obhajoba studentských prací </vt:lpstr>
      <vt:lpstr>Témata studentských prací</vt:lpstr>
      <vt:lpstr>Obhajoba ročníkových prací </vt:lpstr>
      <vt:lpstr>Témata studentských ročníkových prací</vt:lpstr>
      <vt:lpstr>Kulturní a společenské akce</vt:lpstr>
      <vt:lpstr>Majáles 2024</vt:lpstr>
      <vt:lpstr>Výbor Spolku přátel GFP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 Kovařík</dc:creator>
  <cp:lastModifiedBy>Adam Kovařík</cp:lastModifiedBy>
  <cp:revision>91</cp:revision>
  <cp:lastPrinted>2024-09-02T07:55:04Z</cp:lastPrinted>
  <dcterms:created xsi:type="dcterms:W3CDTF">2014-11-15T09:04:45Z</dcterms:created>
  <dcterms:modified xsi:type="dcterms:W3CDTF">2024-11-19T19:19:53Z</dcterms:modified>
</cp:coreProperties>
</file>